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tif" ContentType="image/tif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8"/>
  </p:notesMasterIdLst>
  <p:sldIdLst>
    <p:sldId id="256" r:id="rId2"/>
    <p:sldId id="284" r:id="rId3"/>
    <p:sldId id="288" r:id="rId4"/>
    <p:sldId id="289" r:id="rId5"/>
    <p:sldId id="291" r:id="rId6"/>
    <p:sldId id="292" r:id="rId7"/>
    <p:sldId id="285" r:id="rId8"/>
    <p:sldId id="293" r:id="rId9"/>
    <p:sldId id="294" r:id="rId10"/>
    <p:sldId id="259" r:id="rId11"/>
    <p:sldId id="295" r:id="rId12"/>
    <p:sldId id="297" r:id="rId13"/>
    <p:sldId id="298" r:id="rId14"/>
    <p:sldId id="300" r:id="rId15"/>
    <p:sldId id="302" r:id="rId16"/>
    <p:sldId id="303" r:id="rId17"/>
    <p:sldId id="306" r:id="rId18"/>
    <p:sldId id="309" r:id="rId19"/>
    <p:sldId id="304" r:id="rId20"/>
    <p:sldId id="312" r:id="rId21"/>
    <p:sldId id="310" r:id="rId22"/>
    <p:sldId id="311" r:id="rId23"/>
    <p:sldId id="314" r:id="rId24"/>
    <p:sldId id="315" r:id="rId25"/>
    <p:sldId id="316" r:id="rId26"/>
    <p:sldId id="273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4EDFD2-9561-44B0-A994-5705904C0259}">
  <a:tblStyle styleId="{6F4EDFD2-9561-44B0-A994-5705904C02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3"/>
    <p:restoredTop sz="94719"/>
  </p:normalViewPr>
  <p:slideViewPr>
    <p:cSldViewPr snapToGrid="0" snapToObjects="1">
      <p:cViewPr varScale="1">
        <p:scale>
          <a:sx n="160" d="100"/>
          <a:sy n="160" d="100"/>
        </p:scale>
        <p:origin x="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314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643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537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800"/>
              <a:buNone/>
              <a:defRPr sz="4800" b="1" i="0">
                <a:latin typeface="Franklin Gothic Heavy Regular" charset="0"/>
                <a:ea typeface="Franklin Gothic Heavy Regular" charset="0"/>
                <a:cs typeface="Franklin Gothic Heavy Regular" charset="0"/>
              </a:defRPr>
            </a:lvl1pPr>
            <a:lvl2pPr lvl="1" algn="ctr">
              <a:spcBef>
                <a:spcPts val="0"/>
              </a:spcBef>
              <a:buSzPts val="4800"/>
              <a:buNone/>
              <a:defRPr sz="4800"/>
            </a:lvl2pPr>
            <a:lvl3pPr lvl="2" algn="ctr">
              <a:spcBef>
                <a:spcPts val="0"/>
              </a:spcBef>
              <a:buSzPts val="4800"/>
              <a:buNone/>
              <a:defRPr sz="4800"/>
            </a:lvl3pPr>
            <a:lvl4pPr lvl="3" algn="ctr">
              <a:spcBef>
                <a:spcPts val="0"/>
              </a:spcBef>
              <a:buSzPts val="4800"/>
              <a:buNone/>
              <a:defRPr sz="4800"/>
            </a:lvl4pPr>
            <a:lvl5pPr lvl="4" algn="ctr">
              <a:spcBef>
                <a:spcPts val="0"/>
              </a:spcBef>
              <a:buSzPts val="4800"/>
              <a:buNone/>
              <a:defRPr sz="4800"/>
            </a:lvl5pPr>
            <a:lvl6pPr lvl="5" algn="ctr">
              <a:spcBef>
                <a:spcPts val="0"/>
              </a:spcBef>
              <a:buSzPts val="4800"/>
              <a:buNone/>
              <a:defRPr sz="4800"/>
            </a:lvl6pPr>
            <a:lvl7pPr lvl="6" algn="ctr">
              <a:spcBef>
                <a:spcPts val="0"/>
              </a:spcBef>
              <a:buSzPts val="4800"/>
              <a:buNone/>
              <a:defRPr sz="4800"/>
            </a:lvl7pPr>
            <a:lvl8pPr lvl="7" algn="ctr">
              <a:spcBef>
                <a:spcPts val="0"/>
              </a:spcBef>
              <a:buSzPts val="4800"/>
              <a:buNone/>
              <a:defRPr sz="4800"/>
            </a:lvl8pPr>
            <a:lvl9pPr lvl="8" algn="ctr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Shape 29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Shape 3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33" name="Shape 3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3000"/>
              <a:buNone/>
              <a:defRPr sz="3000" b="1" i="0">
                <a:latin typeface="Franklin Gothic Heavy Regular" charset="0"/>
                <a:ea typeface="Franklin Gothic Heavy Regular" charset="0"/>
                <a:cs typeface="Franklin Gothic Heavy Regular" charset="0"/>
              </a:defRPr>
            </a:lvl1pPr>
            <a:lvl2pPr lvl="1" rtl="0">
              <a:spcBef>
                <a:spcPts val="0"/>
              </a:spcBef>
              <a:buSzPts val="3000"/>
              <a:buNone/>
              <a:defRPr sz="3000"/>
            </a:lvl2pPr>
            <a:lvl3pPr lvl="2" rtl="0">
              <a:spcBef>
                <a:spcPts val="0"/>
              </a:spcBef>
              <a:buSzPts val="3000"/>
              <a:buNone/>
              <a:defRPr sz="3000"/>
            </a:lvl3pPr>
            <a:lvl4pPr lvl="3" rtl="0">
              <a:spcBef>
                <a:spcPts val="0"/>
              </a:spcBef>
              <a:buSzPts val="3000"/>
              <a:buNone/>
              <a:defRPr sz="3000"/>
            </a:lvl4pPr>
            <a:lvl5pPr lvl="4" rtl="0">
              <a:spcBef>
                <a:spcPts val="0"/>
              </a:spcBef>
              <a:buSzPts val="3000"/>
              <a:buNone/>
              <a:defRPr sz="3000"/>
            </a:lvl5pPr>
            <a:lvl6pPr lvl="5" rtl="0">
              <a:spcBef>
                <a:spcPts val="0"/>
              </a:spcBef>
              <a:buSzPts val="3000"/>
              <a:buNone/>
              <a:defRPr sz="3000"/>
            </a:lvl6pPr>
            <a:lvl7pPr lvl="6" rtl="0">
              <a:spcBef>
                <a:spcPts val="0"/>
              </a:spcBef>
              <a:buSzPts val="3000"/>
              <a:buNone/>
              <a:defRPr sz="3000"/>
            </a:lvl7pPr>
            <a:lvl8pPr lvl="7" rtl="0">
              <a:spcBef>
                <a:spcPts val="0"/>
              </a:spcBef>
              <a:buSzPts val="3000"/>
              <a:buNone/>
              <a:defRPr sz="3000"/>
            </a:lvl8pPr>
            <a:lvl9pPr lvl="8" rtl="0">
              <a:spcBef>
                <a:spcPts val="0"/>
              </a:spcBef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9800"/>
              </a:buClr>
              <a:buSzPts val="2000"/>
              <a:buNone/>
              <a:defRPr sz="2000" b="1" i="0">
                <a:solidFill>
                  <a:srgbClr val="FF9800"/>
                </a:solidFill>
                <a:latin typeface="Franklin Gothic Heavy" charset="0"/>
                <a:ea typeface="Franklin Gothic Heavy" charset="0"/>
                <a:cs typeface="Franklin Gothic Heavy" charset="0"/>
              </a:defRPr>
            </a:lvl1pPr>
            <a:lvl2pPr lvl="1" rtl="0">
              <a:spcBef>
                <a:spcPts val="0"/>
              </a:spcBef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0"/>
              </a:spcBef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0"/>
              </a:spcBef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0"/>
              </a:spcBef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0"/>
              </a:spcBef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0"/>
              </a:spcBef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0"/>
              </a:spcBef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0"/>
              </a:spcBef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 dirty="0"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 6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Shape 6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000"/>
              <a:buNone/>
              <a:defRPr b="1" i="0">
                <a:latin typeface="Franklin Gothic Heavy Regular" charset="0"/>
                <a:ea typeface="Franklin Gothic Heavy Regular" charset="0"/>
                <a:cs typeface="Franklin Gothic Heavy Regular" charset="0"/>
              </a:defRPr>
            </a:lvl1pPr>
            <a:lvl2pPr lvl="1">
              <a:spcBef>
                <a:spcPts val="0"/>
              </a:spcBef>
              <a:buSzPts val="2000"/>
              <a:buNone/>
              <a:defRPr/>
            </a:lvl2pPr>
            <a:lvl3pPr lvl="2">
              <a:spcBef>
                <a:spcPts val="0"/>
              </a:spcBef>
              <a:buSzPts val="2000"/>
              <a:buNone/>
              <a:defRPr/>
            </a:lvl3pPr>
            <a:lvl4pPr lvl="3">
              <a:spcBef>
                <a:spcPts val="0"/>
              </a:spcBef>
              <a:buSzPts val="2000"/>
              <a:buNone/>
              <a:defRPr/>
            </a:lvl4pPr>
            <a:lvl5pPr lvl="4">
              <a:spcBef>
                <a:spcPts val="0"/>
              </a:spcBef>
              <a:buSzPts val="2000"/>
              <a:buNone/>
              <a:defRPr/>
            </a:lvl5pPr>
            <a:lvl6pPr lvl="5">
              <a:spcBef>
                <a:spcPts val="0"/>
              </a:spcBef>
              <a:buSzPts val="2000"/>
              <a:buNone/>
              <a:defRPr/>
            </a:lvl6pPr>
            <a:lvl7pPr lvl="6">
              <a:spcBef>
                <a:spcPts val="0"/>
              </a:spcBef>
              <a:buSzPts val="2000"/>
              <a:buNone/>
              <a:defRPr/>
            </a:lvl7pPr>
            <a:lvl8pPr lvl="7">
              <a:spcBef>
                <a:spcPts val="0"/>
              </a:spcBef>
              <a:buSzPts val="2000"/>
              <a:buNone/>
              <a:defRPr/>
            </a:lvl8pPr>
            <a:lvl9pPr lvl="8">
              <a:spcBef>
                <a:spcPts val="0"/>
              </a:spcBef>
              <a:buSzPts val="2000"/>
              <a:buNone/>
              <a:defRPr/>
            </a:lvl9pPr>
          </a:lstStyle>
          <a:p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400"/>
              <a:buChar char="▰"/>
              <a:defRPr b="1" i="0">
                <a:latin typeface="Franklin Gothic Heavy" charset="0"/>
                <a:ea typeface="Franklin Gothic Heavy" charset="0"/>
                <a:cs typeface="Franklin Gothic Heavy" charset="0"/>
              </a:defRPr>
            </a:lvl1pPr>
            <a:lvl2pPr lvl="1">
              <a:spcBef>
                <a:spcPts val="0"/>
              </a:spcBef>
              <a:buSzPts val="2400"/>
              <a:buChar char="▻"/>
              <a:defRPr/>
            </a:lvl2pPr>
            <a:lvl3pPr lvl="2">
              <a:spcBef>
                <a:spcPts val="0"/>
              </a:spcBef>
              <a:buSzPts val="2400"/>
              <a:buChar char="▻"/>
              <a:defRPr/>
            </a:lvl3pPr>
            <a:lvl4pPr lvl="3">
              <a:spcBef>
                <a:spcPts val="0"/>
              </a:spcBef>
              <a:buSzPts val="2400"/>
              <a:buChar char="▻"/>
              <a:defRPr/>
            </a:lvl4pPr>
            <a:lvl5pPr lvl="4">
              <a:spcBef>
                <a:spcPts val="0"/>
              </a:spcBef>
              <a:buSzPts val="2400"/>
              <a:buChar char="▻"/>
              <a:defRPr/>
            </a:lvl5pPr>
            <a:lvl6pPr lvl="5">
              <a:spcBef>
                <a:spcPts val="0"/>
              </a:spcBef>
              <a:buSzPts val="2400"/>
              <a:buChar char="▻"/>
              <a:defRPr/>
            </a:lvl6pPr>
            <a:lvl7pPr lvl="6">
              <a:spcBef>
                <a:spcPts val="0"/>
              </a:spcBef>
              <a:buSzPts val="2400"/>
              <a:buChar char="▻"/>
              <a:defRPr/>
            </a:lvl7pPr>
            <a:lvl8pPr lvl="7">
              <a:spcBef>
                <a:spcPts val="0"/>
              </a:spcBef>
              <a:buSzPts val="2400"/>
              <a:buChar char="▻"/>
              <a:defRPr/>
            </a:lvl8pPr>
            <a:lvl9pPr lvl="8">
              <a:spcBef>
                <a:spcPts val="0"/>
              </a:spcBef>
              <a:buSzPts val="2400"/>
              <a:buChar char="▻"/>
              <a:defRPr/>
            </a:lvl9pPr>
          </a:lstStyle>
          <a:p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Shape 103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Shape 104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Shape 10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Shape 10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Shape 10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Shape 10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Shape 109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Shape 110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Shape 111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Shape 11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13" name="Shape 11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Shape 11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16" name="Shape 11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Shape 11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ts val="2000"/>
              <a:buNone/>
              <a:defRPr b="1" i="0">
                <a:latin typeface="Franklin Gothic Heavy Regular" charset="0"/>
                <a:ea typeface="Franklin Gothic Heavy Regular" charset="0"/>
                <a:cs typeface="Franklin Gothic Heavy Regular" charset="0"/>
              </a:defRPr>
            </a:lvl1pPr>
            <a:lvl2pPr lvl="1" rtl="0">
              <a:spcBef>
                <a:spcPts val="0"/>
              </a:spcBef>
              <a:buSzPts val="2000"/>
              <a:buNone/>
              <a:defRPr/>
            </a:lvl2pPr>
            <a:lvl3pPr lvl="2" rtl="0">
              <a:spcBef>
                <a:spcPts val="0"/>
              </a:spcBef>
              <a:buSzPts val="2000"/>
              <a:buNone/>
              <a:defRPr/>
            </a:lvl3pPr>
            <a:lvl4pPr lvl="3" rtl="0">
              <a:spcBef>
                <a:spcPts val="0"/>
              </a:spcBef>
              <a:buSzPts val="2000"/>
              <a:buNone/>
              <a:defRPr/>
            </a:lvl4pPr>
            <a:lvl5pPr lvl="4" rtl="0">
              <a:spcBef>
                <a:spcPts val="0"/>
              </a:spcBef>
              <a:buSzPts val="2000"/>
              <a:buNone/>
              <a:defRPr/>
            </a:lvl5pPr>
            <a:lvl6pPr lvl="5" rtl="0">
              <a:spcBef>
                <a:spcPts val="0"/>
              </a:spcBef>
              <a:buSzPts val="2000"/>
              <a:buNone/>
              <a:defRPr/>
            </a:lvl6pPr>
            <a:lvl7pPr lvl="6" rtl="0">
              <a:spcBef>
                <a:spcPts val="0"/>
              </a:spcBef>
              <a:buSzPts val="2000"/>
              <a:buNone/>
              <a:defRPr/>
            </a:lvl7pPr>
            <a:lvl8pPr lvl="7" rtl="0">
              <a:spcBef>
                <a:spcPts val="0"/>
              </a:spcBef>
              <a:buSzPts val="2000"/>
              <a:buNone/>
              <a:defRPr/>
            </a:lvl8pPr>
            <a:lvl9pPr lvl="8" rtl="0">
              <a:spcBef>
                <a:spcPts val="0"/>
              </a:spcBef>
              <a:buSzPts val="2000"/>
              <a:buNone/>
              <a:defRPr/>
            </a:lvl9pPr>
          </a:lstStyle>
          <a:p>
            <a:endParaRPr dirty="0"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800"/>
              <a:buChar char="▰"/>
              <a:defRPr sz="1800" b="1" i="0">
                <a:latin typeface="Franklin Gothic Heavy" charset="0"/>
                <a:ea typeface="Franklin Gothic Heavy" charset="0"/>
                <a:cs typeface="Franklin Gothic Heavy" charset="0"/>
              </a:defRPr>
            </a:lvl1pPr>
            <a:lvl2pPr lvl="1" rtl="0">
              <a:spcBef>
                <a:spcPts val="0"/>
              </a:spcBef>
              <a:buSzPts val="1800"/>
              <a:buChar char="▻"/>
              <a:defRPr sz="1800"/>
            </a:lvl2pPr>
            <a:lvl3pPr lvl="2" rtl="0">
              <a:spcBef>
                <a:spcPts val="0"/>
              </a:spcBef>
              <a:buSzPts val="1800"/>
              <a:buChar char="▻"/>
              <a:defRPr sz="1800"/>
            </a:lvl3pPr>
            <a:lvl4pPr lvl="3" rtl="0">
              <a:spcBef>
                <a:spcPts val="0"/>
              </a:spcBef>
              <a:buSzPts val="1800"/>
              <a:buChar char="▻"/>
              <a:defRPr sz="1800"/>
            </a:lvl4pPr>
            <a:lvl5pPr lvl="4" rtl="0">
              <a:spcBef>
                <a:spcPts val="0"/>
              </a:spcBef>
              <a:buSzPts val="1800"/>
              <a:buChar char="▻"/>
              <a:defRPr sz="1800"/>
            </a:lvl5pPr>
            <a:lvl6pPr lvl="5" rtl="0">
              <a:spcBef>
                <a:spcPts val="0"/>
              </a:spcBef>
              <a:buSzPts val="1800"/>
              <a:buChar char="▻"/>
              <a:defRPr sz="1800"/>
            </a:lvl6pPr>
            <a:lvl7pPr lvl="6" rtl="0">
              <a:spcBef>
                <a:spcPts val="0"/>
              </a:spcBef>
              <a:buSzPts val="1800"/>
              <a:buChar char="▻"/>
              <a:defRPr sz="1800"/>
            </a:lvl7pPr>
            <a:lvl8pPr lvl="7" rtl="0">
              <a:spcBef>
                <a:spcPts val="0"/>
              </a:spcBef>
              <a:buSzPts val="1800"/>
              <a:buChar char="▻"/>
              <a:defRPr sz="1800"/>
            </a:lvl8pPr>
            <a:lvl9pPr lvl="8" rtl="0">
              <a:spcBef>
                <a:spcPts val="0"/>
              </a:spcBef>
              <a:buSzPts val="1800"/>
              <a:buChar char="▻"/>
              <a:defRPr sz="1800"/>
            </a:lvl9pPr>
          </a:lstStyle>
          <a:p>
            <a:endParaRPr dirty="0"/>
          </a:p>
        </p:txBody>
      </p:sp>
      <p:sp>
        <p:nvSpPr>
          <p:cNvPr id="121" name="Shape 121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800"/>
              <a:buChar char="▰"/>
              <a:defRPr sz="1800" b="1" i="0">
                <a:latin typeface="Franklin Gothic Heavy" charset="0"/>
                <a:ea typeface="Franklin Gothic Heavy" charset="0"/>
                <a:cs typeface="Franklin Gothic Heavy" charset="0"/>
              </a:defRPr>
            </a:lvl1pPr>
            <a:lvl2pPr lvl="1" rtl="0">
              <a:spcBef>
                <a:spcPts val="0"/>
              </a:spcBef>
              <a:buSzPts val="1800"/>
              <a:buChar char="▻"/>
              <a:defRPr sz="1800"/>
            </a:lvl2pPr>
            <a:lvl3pPr lvl="2" rtl="0">
              <a:spcBef>
                <a:spcPts val="0"/>
              </a:spcBef>
              <a:buSzPts val="1800"/>
              <a:buChar char="▻"/>
              <a:defRPr sz="1800"/>
            </a:lvl3pPr>
            <a:lvl4pPr lvl="3" rtl="0">
              <a:spcBef>
                <a:spcPts val="0"/>
              </a:spcBef>
              <a:buSzPts val="1800"/>
              <a:buChar char="▻"/>
              <a:defRPr sz="1800"/>
            </a:lvl4pPr>
            <a:lvl5pPr lvl="4" rtl="0">
              <a:spcBef>
                <a:spcPts val="0"/>
              </a:spcBef>
              <a:buSzPts val="1800"/>
              <a:buChar char="▻"/>
              <a:defRPr sz="1800"/>
            </a:lvl5pPr>
            <a:lvl6pPr lvl="5" rtl="0">
              <a:spcBef>
                <a:spcPts val="0"/>
              </a:spcBef>
              <a:buSzPts val="1800"/>
              <a:buChar char="▻"/>
              <a:defRPr sz="1800"/>
            </a:lvl6pPr>
            <a:lvl7pPr lvl="6" rtl="0">
              <a:spcBef>
                <a:spcPts val="0"/>
              </a:spcBef>
              <a:buSzPts val="1800"/>
              <a:buChar char="▻"/>
              <a:defRPr sz="1800"/>
            </a:lvl7pPr>
            <a:lvl8pPr lvl="7" rtl="0">
              <a:spcBef>
                <a:spcPts val="0"/>
              </a:spcBef>
              <a:buSzPts val="1800"/>
              <a:buChar char="▻"/>
              <a:defRPr sz="1800"/>
            </a:lvl8pPr>
            <a:lvl9pPr lvl="8" rtl="0">
              <a:spcBef>
                <a:spcPts val="0"/>
              </a:spcBef>
              <a:buSzPts val="1800"/>
              <a:buChar char="▻"/>
              <a:defRPr sz="1800"/>
            </a:lvl9pPr>
          </a:lstStyle>
          <a:p>
            <a:endParaRPr dirty="0"/>
          </a:p>
        </p:txBody>
      </p:sp>
      <p:sp>
        <p:nvSpPr>
          <p:cNvPr id="122" name="Shape 122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800"/>
              <a:buChar char="▰"/>
              <a:defRPr sz="1800" b="1" i="0">
                <a:latin typeface="Franklin Gothic Heavy" charset="0"/>
                <a:ea typeface="Franklin Gothic Heavy" charset="0"/>
                <a:cs typeface="Franklin Gothic Heavy" charset="0"/>
              </a:defRPr>
            </a:lvl1pPr>
            <a:lvl2pPr lvl="1" rtl="0">
              <a:spcBef>
                <a:spcPts val="0"/>
              </a:spcBef>
              <a:buSzPts val="1800"/>
              <a:buChar char="▻"/>
              <a:defRPr sz="1800"/>
            </a:lvl2pPr>
            <a:lvl3pPr lvl="2" rtl="0">
              <a:spcBef>
                <a:spcPts val="0"/>
              </a:spcBef>
              <a:buSzPts val="1800"/>
              <a:buChar char="▻"/>
              <a:defRPr sz="1800"/>
            </a:lvl3pPr>
            <a:lvl4pPr lvl="3" rtl="0">
              <a:spcBef>
                <a:spcPts val="0"/>
              </a:spcBef>
              <a:buSzPts val="1800"/>
              <a:buChar char="▻"/>
              <a:defRPr sz="1800"/>
            </a:lvl4pPr>
            <a:lvl5pPr lvl="4" rtl="0">
              <a:spcBef>
                <a:spcPts val="0"/>
              </a:spcBef>
              <a:buSzPts val="1800"/>
              <a:buChar char="▻"/>
              <a:defRPr sz="1800"/>
            </a:lvl5pPr>
            <a:lvl6pPr lvl="5" rtl="0">
              <a:spcBef>
                <a:spcPts val="0"/>
              </a:spcBef>
              <a:buSzPts val="1800"/>
              <a:buChar char="▻"/>
              <a:defRPr sz="1800"/>
            </a:lvl6pPr>
            <a:lvl7pPr lvl="6" rtl="0">
              <a:spcBef>
                <a:spcPts val="0"/>
              </a:spcBef>
              <a:buSzPts val="1800"/>
              <a:buChar char="▻"/>
              <a:defRPr sz="1800"/>
            </a:lvl7pPr>
            <a:lvl8pPr lvl="7" rtl="0">
              <a:spcBef>
                <a:spcPts val="0"/>
              </a:spcBef>
              <a:buSzPts val="1800"/>
              <a:buChar char="▻"/>
              <a:defRPr sz="1800"/>
            </a:lvl8pPr>
            <a:lvl9pPr lvl="8" rtl="0">
              <a:spcBef>
                <a:spcPts val="0"/>
              </a:spcBef>
              <a:buSzPts val="1800"/>
              <a:buChar char="▻"/>
              <a:defRPr sz="1800"/>
            </a:lvl9pPr>
          </a:lstStyle>
          <a:p>
            <a:endParaRPr dirty="0"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lvl1pPr>
              <a:defRPr b="1" i="0">
                <a:latin typeface="Franklin Gothic Heavy Regular" charset="0"/>
                <a:ea typeface="Franklin Gothic Heavy Regular" charset="0"/>
                <a:cs typeface="Franklin Gothic Heavy Regular" charset="0"/>
              </a:defRPr>
            </a:lvl1pPr>
          </a:lstStyle>
          <a:p>
            <a:pPr algn="r"/>
            <a:fld id="{00000000-1234-1234-1234-123412341234}" type="slidenum">
              <a:rPr lang="en" sz="1200" smtClean="0">
                <a:solidFill>
                  <a:srgbClr val="FFFFFF"/>
                </a:solidFill>
                <a:sym typeface="Roboto Condensed"/>
              </a:rPr>
              <a:pPr algn="r"/>
              <a:t>‹#›</a:t>
            </a:fld>
            <a:endParaRPr lang="en" sz="1200" dirty="0">
              <a:solidFill>
                <a:srgbClr val="FFFFFF"/>
              </a:solidFill>
              <a:sym typeface="Roboto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1" i="0" u="none" strike="noStrike" cap="none">
          <a:solidFill>
            <a:srgbClr val="000000"/>
          </a:solidFill>
          <a:latin typeface="Franklin Gothic Heavy Regular" charset="0"/>
          <a:ea typeface="Franklin Gothic Heavy Regular" charset="0"/>
          <a:cs typeface="Franklin Gothic Heavy Regular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1" i="0" u="none" strike="noStrike" cap="none">
          <a:solidFill>
            <a:srgbClr val="000000"/>
          </a:solidFill>
          <a:latin typeface="Franklin Gothic Heavy" charset="0"/>
          <a:ea typeface="Franklin Gothic Heavy" charset="0"/>
          <a:cs typeface="Franklin Gothic Heavy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4" Type="http://schemas.openxmlformats.org/officeDocument/2006/relationships/image" Target="../media/image23.tif"/><Relationship Id="rId5" Type="http://schemas.openxmlformats.org/officeDocument/2006/relationships/image" Target="../media/image24.tif"/><Relationship Id="rId6" Type="http://schemas.openxmlformats.org/officeDocument/2006/relationships/image" Target="../media/image25.tif"/><Relationship Id="rId7" Type="http://schemas.openxmlformats.org/officeDocument/2006/relationships/image" Target="../media/image26.ti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7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208722" y="1089329"/>
            <a:ext cx="6041003" cy="2965836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dirty="0" smtClean="0">
                <a:latin typeface="Franklin Gothic Heavy" charset="0"/>
                <a:ea typeface="Franklin Gothic Heavy" charset="0"/>
                <a:cs typeface="Franklin Gothic Heavy" charset="0"/>
              </a:rPr>
              <a:t>High-Performance Software Pipeline for Single Molecule Tracking </a:t>
            </a:r>
            <a:r>
              <a:rPr lang="en-US" sz="3200" dirty="0" smtClean="0">
                <a:latin typeface="Franklin Gothic Heavy" charset="0"/>
                <a:ea typeface="Franklin Gothic Heavy" charset="0"/>
                <a:cs typeface="Franklin Gothic Heavy" charset="0"/>
              </a:rPr>
              <a:t>Data</a:t>
            </a:r>
            <a:br>
              <a:rPr lang="en-US" sz="3200" dirty="0" smtClean="0">
                <a:latin typeface="Franklin Gothic Heavy" charset="0"/>
                <a:ea typeface="Franklin Gothic Heavy" charset="0"/>
                <a:cs typeface="Franklin Gothic Heavy" charset="0"/>
              </a:rPr>
            </a:br>
            <a:endParaRPr lang="en" sz="3200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Shape 184"/>
          <p:cNvSpPr txBox="1">
            <a:spLocks/>
          </p:cNvSpPr>
          <p:nvPr/>
        </p:nvSpPr>
        <p:spPr>
          <a:xfrm>
            <a:off x="3689405" y="4261898"/>
            <a:ext cx="5454595" cy="3327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Franklin Gothic Heavy Regular" charset="0"/>
                <a:ea typeface="Franklin Gothic Heavy Regular" charset="0"/>
                <a:cs typeface="Franklin Gothic Heavy Regular" charset="0"/>
                <a:sym typeface="Roboto Condensed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2000" dirty="0" smtClean="0">
                <a:latin typeface="Franklin Gothic Heavy" charset="0"/>
                <a:ea typeface="Franklin Gothic Heavy" charset="0"/>
                <a:cs typeface="Franklin Gothic Heavy" charset="0"/>
              </a:rPr>
              <a:t>Sun Jay </a:t>
            </a:r>
            <a:r>
              <a:rPr lang="en-US" sz="2000" dirty="0" smtClean="0">
                <a:latin typeface="Franklin Gothic Heavy" charset="0"/>
                <a:ea typeface="Franklin Gothic Heavy" charset="0"/>
                <a:cs typeface="Franklin Gothic Heavy" charset="0"/>
              </a:rPr>
              <a:t>Yoo </a:t>
            </a:r>
            <a:r>
              <a:rPr lang="mr-IN" sz="2000" dirty="0" smtClean="0">
                <a:latin typeface="Franklin Gothic Heavy" charset="0"/>
                <a:ea typeface="Franklin Gothic Heavy" charset="0"/>
                <a:cs typeface="Franklin Gothic Heavy" charset="0"/>
              </a:rPr>
              <a:t>–</a:t>
            </a:r>
            <a:r>
              <a:rPr lang="en-US" sz="2000" dirty="0" smtClean="0">
                <a:latin typeface="Franklin Gothic Heavy" charset="0"/>
                <a:ea typeface="Franklin Gothic Heavy" charset="0"/>
                <a:cs typeface="Franklin Gothic Heavy" charset="0"/>
              </a:rPr>
              <a:t> Wu Lab / HHMI</a:t>
            </a:r>
            <a:endParaRPr lang="en" sz="2000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246" y="1311965"/>
            <a:ext cx="1419308" cy="1419308"/>
          </a:xfrm>
          <a:prstGeom prst="rect">
            <a:avLst/>
          </a:prstGeom>
        </p:spPr>
      </p:pic>
      <p:sp>
        <p:nvSpPr>
          <p:cNvPr id="5" name="Shape 184"/>
          <p:cNvSpPr txBox="1">
            <a:spLocks/>
          </p:cNvSpPr>
          <p:nvPr/>
        </p:nvSpPr>
        <p:spPr>
          <a:xfrm>
            <a:off x="84483" y="1084873"/>
            <a:ext cx="5654165" cy="296583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Franklin Gothic Heavy Regular" charset="0"/>
                <a:ea typeface="Franklin Gothic Heavy Regular" charset="0"/>
                <a:cs typeface="Franklin Gothic Heavy Regular" charset="0"/>
                <a:sym typeface="Roboto Condensed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ts val="48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r"/>
            <a:r>
              <a:rPr lang="en-US" sz="2000" dirty="0" smtClean="0">
                <a:latin typeface="Franklin Gothic Heavy" charset="0"/>
                <a:ea typeface="Franklin Gothic Heavy" charset="0"/>
                <a:cs typeface="Franklin Gothic Heavy" charset="0"/>
              </a:rPr>
              <a:t>Dec. 4, 2017</a:t>
            </a:r>
            <a:endParaRPr lang="en" sz="2000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3525" y="3284616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Reading Single Molecule Tracks</a:t>
            </a:r>
            <a:endParaRPr lang="en" dirty="0"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>
                <a:solidFill>
                  <a:srgbClr val="3F5378"/>
                </a:solidFill>
                <a:latin typeface="Franklin Gothic Heavy Regular" charset="0"/>
                <a:ea typeface="Franklin Gothic Heavy Regular" charset="0"/>
                <a:cs typeface="Franklin Gothic Heavy Regular" charset="0"/>
                <a:sym typeface="Roboto Condensed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Single Molecule Tracks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5" y="1447138"/>
            <a:ext cx="4940432" cy="35049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806" y="2389962"/>
            <a:ext cx="3860043" cy="1619313"/>
          </a:xfrm>
          <a:prstGeom prst="rect">
            <a:avLst/>
          </a:prstGeom>
        </p:spPr>
      </p:pic>
      <p:grpSp>
        <p:nvGrpSpPr>
          <p:cNvPr id="12" name="Shape 890"/>
          <p:cNvGrpSpPr/>
          <p:nvPr/>
        </p:nvGrpSpPr>
        <p:grpSpPr>
          <a:xfrm>
            <a:off x="294088" y="587256"/>
            <a:ext cx="309022" cy="376837"/>
            <a:chOff x="1268550" y="929175"/>
            <a:chExt cx="407950" cy="497475"/>
          </a:xfrm>
        </p:grpSpPr>
        <p:sp>
          <p:nvSpPr>
            <p:cNvPr id="13" name="Shape 891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9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93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1534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Single Molecule Tracks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51" y="1430865"/>
            <a:ext cx="3419060" cy="29791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515" y="1430864"/>
            <a:ext cx="3422022" cy="2974159"/>
          </a:xfrm>
          <a:prstGeom prst="rect">
            <a:avLst/>
          </a:prstGeom>
        </p:spPr>
      </p:pic>
      <p:grpSp>
        <p:nvGrpSpPr>
          <p:cNvPr id="8" name="Shape 890"/>
          <p:cNvGrpSpPr/>
          <p:nvPr/>
        </p:nvGrpSpPr>
        <p:grpSpPr>
          <a:xfrm>
            <a:off x="294088" y="587256"/>
            <a:ext cx="309022" cy="376837"/>
            <a:chOff x="1268550" y="929175"/>
            <a:chExt cx="407950" cy="497475"/>
          </a:xfrm>
        </p:grpSpPr>
        <p:sp>
          <p:nvSpPr>
            <p:cNvPr id="11" name="Shape 891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89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93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09978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3525" y="3284616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Refining Data</a:t>
            </a:r>
            <a:endParaRPr lang="en" dirty="0"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0" b="1" dirty="0">
                <a:solidFill>
                  <a:srgbClr val="3F5378"/>
                </a:solidFill>
                <a:latin typeface="Franklin Gothic Heavy Regular" charset="0"/>
                <a:ea typeface="Franklin Gothic Heavy Regular" charset="0"/>
                <a:cs typeface="Franklin Gothic Heavy Regular" charset="0"/>
                <a:sym typeface="Roboto Condensed"/>
              </a:rPr>
              <a:t>2</a:t>
            </a:r>
            <a:endParaRPr lang="en" sz="12000" b="1" dirty="0">
              <a:solidFill>
                <a:srgbClr val="3F5378"/>
              </a:solidFill>
              <a:latin typeface="Franklin Gothic Heavy Regular" charset="0"/>
              <a:ea typeface="Franklin Gothic Heavy Regular" charset="0"/>
              <a:cs typeface="Franklin Gothic Heavy Regular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25339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Refining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22992" y="1624865"/>
            <a:ext cx="4147791" cy="3408311"/>
          </a:xfrm>
        </p:spPr>
        <p:txBody>
          <a:bodyPr/>
          <a:lstStyle/>
          <a:p>
            <a:r>
              <a:rPr lang="en-US" sz="2800" dirty="0"/>
              <a:t> Filtering</a:t>
            </a:r>
          </a:p>
          <a:p>
            <a:r>
              <a:rPr lang="en-US" sz="2800" dirty="0" smtClean="0"/>
              <a:t> Linking</a:t>
            </a:r>
          </a:p>
          <a:p>
            <a:r>
              <a:rPr lang="en-US" sz="2800" dirty="0" smtClean="0"/>
              <a:t> Trimming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Merging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Masking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Masking *</a:t>
            </a:r>
            <a:endParaRPr lang="en-US" sz="2800" dirty="0"/>
          </a:p>
        </p:txBody>
      </p:sp>
      <p:grpSp>
        <p:nvGrpSpPr>
          <p:cNvPr id="12" name="Shape 890"/>
          <p:cNvGrpSpPr/>
          <p:nvPr/>
        </p:nvGrpSpPr>
        <p:grpSpPr>
          <a:xfrm>
            <a:off x="294088" y="587256"/>
            <a:ext cx="309022" cy="376837"/>
            <a:chOff x="1268550" y="929175"/>
            <a:chExt cx="407950" cy="497475"/>
          </a:xfrm>
        </p:grpSpPr>
        <p:sp>
          <p:nvSpPr>
            <p:cNvPr id="13" name="Shape 891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9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93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96854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Refining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2" y="1526281"/>
            <a:ext cx="3419060" cy="3267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893"/>
          <a:stretch/>
        </p:blipFill>
        <p:spPr>
          <a:xfrm flipV="1">
            <a:off x="3768920" y="1685677"/>
            <a:ext cx="2902524" cy="29508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hape 214"/>
          <p:cNvSpPr txBox="1">
            <a:spLocks/>
          </p:cNvSpPr>
          <p:nvPr/>
        </p:nvSpPr>
        <p:spPr>
          <a:xfrm>
            <a:off x="6671444" y="3036617"/>
            <a:ext cx="1993980" cy="246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Font typeface="Roboto Condensed Light"/>
              <a:buNone/>
            </a:pPr>
            <a:r>
              <a:rPr lang="en-US" sz="1400" i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Manually masking</a:t>
            </a:r>
            <a:endParaRPr lang="en" sz="1400" i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grpSp>
        <p:nvGrpSpPr>
          <p:cNvPr id="9" name="Shape 890"/>
          <p:cNvGrpSpPr/>
          <p:nvPr/>
        </p:nvGrpSpPr>
        <p:grpSpPr>
          <a:xfrm>
            <a:off x="294088" y="587256"/>
            <a:ext cx="309022" cy="376837"/>
            <a:chOff x="1268550" y="929175"/>
            <a:chExt cx="407950" cy="497475"/>
          </a:xfrm>
        </p:grpSpPr>
        <p:sp>
          <p:nvSpPr>
            <p:cNvPr id="10" name="Shape 891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89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893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1203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Refining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8" name="Shape 214"/>
          <p:cNvSpPr txBox="1">
            <a:spLocks/>
          </p:cNvSpPr>
          <p:nvPr/>
        </p:nvSpPr>
        <p:spPr>
          <a:xfrm>
            <a:off x="5462846" y="3020715"/>
            <a:ext cx="1993980" cy="246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Font typeface="Roboto Condensed Light"/>
              <a:buNone/>
            </a:pPr>
            <a:r>
              <a:rPr lang="en-US" sz="1400" i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Masking by kernel density</a:t>
            </a:r>
            <a:endParaRPr lang="en" sz="1400" i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36" y="1458880"/>
            <a:ext cx="4196878" cy="3493220"/>
          </a:xfrm>
          <a:prstGeom prst="rect">
            <a:avLst/>
          </a:prstGeom>
        </p:spPr>
      </p:pic>
      <p:grpSp>
        <p:nvGrpSpPr>
          <p:cNvPr id="9" name="Shape 890"/>
          <p:cNvGrpSpPr/>
          <p:nvPr/>
        </p:nvGrpSpPr>
        <p:grpSpPr>
          <a:xfrm>
            <a:off x="294088" y="587256"/>
            <a:ext cx="309022" cy="376837"/>
            <a:chOff x="1268550" y="929175"/>
            <a:chExt cx="407950" cy="497475"/>
          </a:xfrm>
        </p:grpSpPr>
        <p:sp>
          <p:nvSpPr>
            <p:cNvPr id="10" name="Shape 891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89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893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4869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Refining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8" name="Shape 214"/>
          <p:cNvSpPr txBox="1">
            <a:spLocks/>
          </p:cNvSpPr>
          <p:nvPr/>
        </p:nvSpPr>
        <p:spPr>
          <a:xfrm>
            <a:off x="6480884" y="952923"/>
            <a:ext cx="2624516" cy="5121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Font typeface="Roboto Condensed Light"/>
              <a:buNone/>
            </a:pPr>
            <a:r>
              <a:rPr lang="en-US" sz="1400" i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Masking by segmentation and extraction</a:t>
            </a:r>
            <a:endParaRPr lang="en" sz="1400" i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1" y="1465117"/>
            <a:ext cx="2799245" cy="2799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56" y="1465117"/>
            <a:ext cx="2810487" cy="27992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943" y="1465117"/>
            <a:ext cx="2816074" cy="2799245"/>
          </a:xfrm>
          <a:prstGeom prst="rect">
            <a:avLst/>
          </a:prstGeom>
        </p:spPr>
      </p:pic>
      <p:grpSp>
        <p:nvGrpSpPr>
          <p:cNvPr id="11" name="Shape 890"/>
          <p:cNvGrpSpPr/>
          <p:nvPr/>
        </p:nvGrpSpPr>
        <p:grpSpPr>
          <a:xfrm>
            <a:off x="294088" y="587256"/>
            <a:ext cx="309022" cy="376837"/>
            <a:chOff x="1268550" y="929175"/>
            <a:chExt cx="407950" cy="497475"/>
          </a:xfrm>
        </p:grpSpPr>
        <p:sp>
          <p:nvSpPr>
            <p:cNvPr id="12" name="Shape 891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9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93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8025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Refining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8" name="Shape 214"/>
          <p:cNvSpPr txBox="1">
            <a:spLocks/>
          </p:cNvSpPr>
          <p:nvPr/>
        </p:nvSpPr>
        <p:spPr>
          <a:xfrm>
            <a:off x="3549072" y="2074619"/>
            <a:ext cx="2624516" cy="5121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Font typeface="Roboto Condensed Light"/>
              <a:buNone/>
            </a:pPr>
            <a:r>
              <a:rPr lang="en-US" sz="1400" i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Circle detection using the Hough transform</a:t>
            </a:r>
            <a:endParaRPr lang="en" sz="1400" i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2" y="1465118"/>
            <a:ext cx="1731198" cy="17311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410" y="1465117"/>
            <a:ext cx="1731199" cy="17311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2" y="3196316"/>
            <a:ext cx="1731198" cy="1731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874" y="3196315"/>
            <a:ext cx="1731733" cy="17317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72" y="3196314"/>
            <a:ext cx="1731200" cy="173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1"/>
          <a:stretch/>
        </p:blipFill>
        <p:spPr>
          <a:xfrm>
            <a:off x="5259874" y="3195779"/>
            <a:ext cx="1751059" cy="1604821"/>
          </a:xfrm>
          <a:prstGeom prst="rect">
            <a:avLst/>
          </a:prstGeom>
        </p:spPr>
      </p:pic>
      <p:sp>
        <p:nvSpPr>
          <p:cNvPr id="13" name="Shape 214"/>
          <p:cNvSpPr txBox="1">
            <a:spLocks/>
          </p:cNvSpPr>
          <p:nvPr/>
        </p:nvSpPr>
        <p:spPr>
          <a:xfrm>
            <a:off x="6907410" y="3742092"/>
            <a:ext cx="1700225" cy="5121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Font typeface="Roboto Condensed Light"/>
              <a:buNone/>
            </a:pPr>
            <a:r>
              <a:rPr lang="en-US" sz="1400" i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Simple </a:t>
            </a:r>
            <a:r>
              <a:rPr lang="en-US" sz="1400" i="1" smtClean="0">
                <a:latin typeface="Franklin Gothic Heavy" charset="0"/>
                <a:ea typeface="Franklin Gothic Heavy" charset="0"/>
                <a:cs typeface="Franklin Gothic Heavy" charset="0"/>
              </a:rPr>
              <a:t>cell segmentation</a:t>
            </a:r>
            <a:endParaRPr lang="en" sz="1400" i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grpSp>
        <p:nvGrpSpPr>
          <p:cNvPr id="14" name="Shape 890"/>
          <p:cNvGrpSpPr/>
          <p:nvPr/>
        </p:nvGrpSpPr>
        <p:grpSpPr>
          <a:xfrm>
            <a:off x="294088" y="587256"/>
            <a:ext cx="309022" cy="376837"/>
            <a:chOff x="1268550" y="929175"/>
            <a:chExt cx="407950" cy="497475"/>
          </a:xfrm>
        </p:grpSpPr>
        <p:sp>
          <p:nvSpPr>
            <p:cNvPr id="15" name="Shape 891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9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93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616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3525" y="3284616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Analyzing Data</a:t>
            </a:r>
            <a:endParaRPr lang="en" dirty="0"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0" b="1" dirty="0">
                <a:solidFill>
                  <a:srgbClr val="3F5378"/>
                </a:solidFill>
                <a:latin typeface="Franklin Gothic Heavy Regular" charset="0"/>
                <a:ea typeface="Franklin Gothic Heavy Regular" charset="0"/>
                <a:cs typeface="Franklin Gothic Heavy Regular" charset="0"/>
                <a:sym typeface="Roboto Condensed"/>
              </a:rPr>
              <a:t>3</a:t>
            </a:r>
            <a:endParaRPr lang="en" sz="12000" b="1" dirty="0">
              <a:solidFill>
                <a:srgbClr val="3F5378"/>
              </a:solidFill>
              <a:latin typeface="Franklin Gothic Heavy Regular" charset="0"/>
              <a:ea typeface="Franklin Gothic Heavy Regular" charset="0"/>
              <a:cs typeface="Franklin Gothic Heavy Regular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30278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Fluorescent biomarkers and tags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043564" y="1545076"/>
            <a:ext cx="2247900" cy="2709900"/>
          </a:xfrm>
        </p:spPr>
        <p:txBody>
          <a:bodyPr/>
          <a:lstStyle/>
          <a:p>
            <a:r>
              <a:rPr lang="en-US" dirty="0" smtClean="0"/>
              <a:t> Super-resolution single molecule imaging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 smtClean="0"/>
              <a:t> Mechanistic and conceptual models for underlying cell processes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7" name="Chevron 6"/>
          <p:cNvSpPr/>
          <p:nvPr/>
        </p:nvSpPr>
        <p:spPr>
          <a:xfrm>
            <a:off x="2790630" y="1710627"/>
            <a:ext cx="256909" cy="780393"/>
          </a:xfrm>
          <a:prstGeom prst="chevron">
            <a:avLst>
              <a:gd name="adj" fmla="val 68570"/>
            </a:avLst>
          </a:prstGeom>
          <a:solidFill>
            <a:srgbClr val="3F5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5291692" y="1710627"/>
            <a:ext cx="256909" cy="780393"/>
          </a:xfrm>
          <a:prstGeom prst="chevron">
            <a:avLst>
              <a:gd name="adj" fmla="val 68570"/>
            </a:avLst>
          </a:prstGeom>
          <a:solidFill>
            <a:srgbClr val="3F5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8" y="2747421"/>
            <a:ext cx="2162239" cy="19041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689" y="2732322"/>
            <a:ext cx="1826611" cy="19343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280" y="2806335"/>
            <a:ext cx="2575270" cy="155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24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Shape 214"/>
          <p:cNvSpPr txBox="1">
            <a:spLocks/>
          </p:cNvSpPr>
          <p:nvPr/>
        </p:nvSpPr>
        <p:spPr>
          <a:xfrm>
            <a:off x="5311610" y="1788770"/>
            <a:ext cx="1993980" cy="246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Font typeface="Roboto Condensed Light"/>
              <a:buNone/>
            </a:pPr>
            <a:r>
              <a:rPr lang="en-US" sz="1400" i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Mean squared displacement</a:t>
            </a:r>
            <a:endParaRPr lang="en" sz="1400" i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028"/>
          <a:stretch/>
        </p:blipFill>
        <p:spPr>
          <a:xfrm>
            <a:off x="4999200" y="2437276"/>
            <a:ext cx="3266329" cy="19069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54"/>
          <a:stretch/>
        </p:blipFill>
        <p:spPr>
          <a:xfrm>
            <a:off x="77492" y="1560591"/>
            <a:ext cx="4921708" cy="3091407"/>
          </a:xfrm>
          <a:prstGeom prst="rect">
            <a:avLst/>
          </a:prstGeom>
        </p:spPr>
      </p:pic>
      <p:grpSp>
        <p:nvGrpSpPr>
          <p:cNvPr id="9" name="Shape 741"/>
          <p:cNvGrpSpPr/>
          <p:nvPr/>
        </p:nvGrpSpPr>
        <p:grpSpPr>
          <a:xfrm>
            <a:off x="348252" y="654825"/>
            <a:ext cx="333016" cy="241699"/>
            <a:chOff x="4604550" y="3714775"/>
            <a:chExt cx="439625" cy="319075"/>
          </a:xfrm>
        </p:grpSpPr>
        <p:sp>
          <p:nvSpPr>
            <p:cNvPr id="10" name="Shape 74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4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9217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8" name="Shape 214"/>
          <p:cNvSpPr txBox="1">
            <a:spLocks/>
          </p:cNvSpPr>
          <p:nvPr/>
        </p:nvSpPr>
        <p:spPr>
          <a:xfrm>
            <a:off x="5462846" y="3020715"/>
            <a:ext cx="1993980" cy="246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Font typeface="Roboto Condensed Light"/>
              <a:buNone/>
            </a:pPr>
            <a:r>
              <a:rPr lang="en-US" sz="1400" i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Diffusion coefficient</a:t>
            </a:r>
            <a:endParaRPr lang="en" sz="1400" i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28"/>
          <a:stretch/>
        </p:blipFill>
        <p:spPr>
          <a:xfrm>
            <a:off x="495946" y="1655722"/>
            <a:ext cx="4618495" cy="2976676"/>
          </a:xfrm>
          <a:prstGeom prst="rect">
            <a:avLst/>
          </a:prstGeom>
        </p:spPr>
      </p:pic>
      <p:grpSp>
        <p:nvGrpSpPr>
          <p:cNvPr id="7" name="Shape 741"/>
          <p:cNvGrpSpPr/>
          <p:nvPr/>
        </p:nvGrpSpPr>
        <p:grpSpPr>
          <a:xfrm>
            <a:off x="348252" y="654825"/>
            <a:ext cx="333016" cy="241699"/>
            <a:chOff x="4604550" y="3714775"/>
            <a:chExt cx="439625" cy="319075"/>
          </a:xfrm>
        </p:grpSpPr>
        <p:sp>
          <p:nvSpPr>
            <p:cNvPr id="9" name="Shape 74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4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4591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8" name="Shape 214"/>
          <p:cNvSpPr txBox="1">
            <a:spLocks/>
          </p:cNvSpPr>
          <p:nvPr/>
        </p:nvSpPr>
        <p:spPr>
          <a:xfrm>
            <a:off x="5462846" y="3020715"/>
            <a:ext cx="1993980" cy="246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Font typeface="Roboto Condensed Light"/>
              <a:buNone/>
            </a:pPr>
            <a:r>
              <a:rPr lang="en-US" sz="1400" i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Cumulative distribution function</a:t>
            </a:r>
            <a:endParaRPr lang="en" sz="1400" i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63"/>
          <a:stretch/>
        </p:blipFill>
        <p:spPr>
          <a:xfrm>
            <a:off x="814275" y="1322357"/>
            <a:ext cx="3864890" cy="3629743"/>
          </a:xfrm>
          <a:prstGeom prst="rect">
            <a:avLst/>
          </a:prstGeom>
        </p:spPr>
      </p:pic>
      <p:grpSp>
        <p:nvGrpSpPr>
          <p:cNvPr id="7" name="Shape 741"/>
          <p:cNvGrpSpPr/>
          <p:nvPr/>
        </p:nvGrpSpPr>
        <p:grpSpPr>
          <a:xfrm>
            <a:off x="348252" y="654825"/>
            <a:ext cx="333016" cy="241699"/>
            <a:chOff x="4604550" y="3714775"/>
            <a:chExt cx="439625" cy="319075"/>
          </a:xfrm>
        </p:grpSpPr>
        <p:sp>
          <p:nvSpPr>
            <p:cNvPr id="9" name="Shape 74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4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1723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Shape 214"/>
          <p:cNvSpPr txBox="1">
            <a:spLocks/>
          </p:cNvSpPr>
          <p:nvPr/>
        </p:nvSpPr>
        <p:spPr>
          <a:xfrm>
            <a:off x="5462846" y="3020715"/>
            <a:ext cx="1993980" cy="246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Font typeface="Roboto Condensed Light"/>
              <a:buNone/>
            </a:pPr>
            <a:r>
              <a:rPr lang="en-US" sz="1400" i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Dwell time</a:t>
            </a:r>
            <a:endParaRPr lang="en" sz="1400" i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18"/>
          <a:stretch/>
        </p:blipFill>
        <p:spPr>
          <a:xfrm>
            <a:off x="736601" y="1410346"/>
            <a:ext cx="4009840" cy="3733154"/>
          </a:xfrm>
          <a:prstGeom prst="rect">
            <a:avLst/>
          </a:prstGeom>
        </p:spPr>
      </p:pic>
      <p:grpSp>
        <p:nvGrpSpPr>
          <p:cNvPr id="7" name="Shape 741"/>
          <p:cNvGrpSpPr/>
          <p:nvPr/>
        </p:nvGrpSpPr>
        <p:grpSpPr>
          <a:xfrm>
            <a:off x="348252" y="654825"/>
            <a:ext cx="333016" cy="241699"/>
            <a:chOff x="4604550" y="3714775"/>
            <a:chExt cx="439625" cy="319075"/>
          </a:xfrm>
        </p:grpSpPr>
        <p:sp>
          <p:nvSpPr>
            <p:cNvPr id="9" name="Shape 74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4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1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8" name="Shape 214"/>
          <p:cNvSpPr txBox="1">
            <a:spLocks/>
          </p:cNvSpPr>
          <p:nvPr/>
        </p:nvSpPr>
        <p:spPr>
          <a:xfrm>
            <a:off x="5462846" y="3020715"/>
            <a:ext cx="1993980" cy="246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Font typeface="Roboto Condensed Light"/>
              <a:buNone/>
            </a:pPr>
            <a:r>
              <a:rPr lang="en-US" sz="1400" i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Hidden Markov models</a:t>
            </a:r>
            <a:endParaRPr lang="en" sz="1400" i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135" y="1425844"/>
            <a:ext cx="2370679" cy="3717656"/>
          </a:xfrm>
          <a:prstGeom prst="rect">
            <a:avLst/>
          </a:prstGeom>
        </p:spPr>
      </p:pic>
      <p:grpSp>
        <p:nvGrpSpPr>
          <p:cNvPr id="7" name="Shape 741"/>
          <p:cNvGrpSpPr/>
          <p:nvPr/>
        </p:nvGrpSpPr>
        <p:grpSpPr>
          <a:xfrm>
            <a:off x="348252" y="654825"/>
            <a:ext cx="333016" cy="241699"/>
            <a:chOff x="4604550" y="3714775"/>
            <a:chExt cx="439625" cy="319075"/>
          </a:xfrm>
        </p:grpSpPr>
        <p:sp>
          <p:nvSpPr>
            <p:cNvPr id="9" name="Shape 74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4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773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3525" y="3284616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Discussion</a:t>
            </a:r>
            <a:endParaRPr lang="en" dirty="0"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12000" b="1" dirty="0">
              <a:solidFill>
                <a:srgbClr val="3F5378"/>
              </a:solidFill>
              <a:latin typeface="Franklin Gothic Heavy Regular" charset="0"/>
              <a:ea typeface="Franklin Gothic Heavy Regular" charset="0"/>
              <a:cs typeface="Franklin Gothic Heavy Regular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96308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Acknowledgements</a:t>
            </a:r>
            <a:endParaRPr lang="en" dirty="0"/>
          </a:p>
        </p:txBody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870450" y="1468875"/>
            <a:ext cx="2247900" cy="151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/>
              <a:t>PI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-US" sz="1200" dirty="0" smtClean="0"/>
              <a:t>Prof</a:t>
            </a:r>
            <a:r>
              <a:rPr lang="en-US" sz="1200" dirty="0" smtClean="0"/>
              <a:t>. Carl Wu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200" dirty="0" smtClean="0"/>
              <a:t>Prof. TJ Ha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200" dirty="0" smtClean="0"/>
              <a:t>Prof. </a:t>
            </a:r>
            <a:r>
              <a:rPr lang="en-US" sz="1200" smtClean="0"/>
              <a:t>Michael Schatz</a:t>
            </a:r>
            <a:endParaRPr lang="en" sz="1200" dirty="0"/>
          </a:p>
        </p:txBody>
      </p:sp>
      <p:sp>
        <p:nvSpPr>
          <p:cNvPr id="446" name="Shape 4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870450" y="2992874"/>
            <a:ext cx="2247900" cy="20323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/>
              <a:t>Post-Docs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-US" sz="1200" dirty="0" smtClean="0"/>
              <a:t>Sheng Liu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200" dirty="0" err="1" smtClean="0"/>
              <a:t>Anand</a:t>
            </a:r>
            <a:r>
              <a:rPr lang="en-US" sz="1200" dirty="0" smtClean="0"/>
              <a:t> </a:t>
            </a:r>
            <a:r>
              <a:rPr lang="en-US" sz="1200" dirty="0" err="1" smtClean="0"/>
              <a:t>Ranjan</a:t>
            </a:r>
            <a:endParaRPr lang="en-US" sz="120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sz="1200" dirty="0" smtClean="0"/>
              <a:t>Vu Nguyen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200" dirty="0" err="1" smtClean="0"/>
              <a:t>Jee</a:t>
            </a:r>
            <a:r>
              <a:rPr lang="en-US" sz="1200" dirty="0" smtClean="0"/>
              <a:t> Min Kim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200" dirty="0" err="1" smtClean="0"/>
              <a:t>Xiaona</a:t>
            </a:r>
            <a:r>
              <a:rPr lang="en-US" sz="1200" dirty="0" smtClean="0"/>
              <a:t> Tang</a:t>
            </a:r>
            <a:endParaRPr lang="en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Fluorescent biomarkers and tags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043564" y="1545076"/>
            <a:ext cx="2247900" cy="2709900"/>
          </a:xfrm>
        </p:spPr>
        <p:txBody>
          <a:bodyPr/>
          <a:lstStyle/>
          <a:p>
            <a:r>
              <a:rPr lang="en-US" dirty="0" smtClean="0"/>
              <a:t> Super-resolution single molecule imaging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7" name="Chevron 6"/>
          <p:cNvSpPr/>
          <p:nvPr/>
        </p:nvSpPr>
        <p:spPr>
          <a:xfrm>
            <a:off x="2790630" y="1710627"/>
            <a:ext cx="256909" cy="780393"/>
          </a:xfrm>
          <a:prstGeom prst="chevron">
            <a:avLst>
              <a:gd name="adj" fmla="val 68570"/>
            </a:avLst>
          </a:prstGeom>
          <a:solidFill>
            <a:srgbClr val="3F5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50" y="2900026"/>
            <a:ext cx="3848431" cy="1878556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4908836" y="3246931"/>
            <a:ext cx="2820483" cy="1184745"/>
          </a:xfrm>
        </p:spPr>
        <p:txBody>
          <a:bodyPr/>
          <a:lstStyle/>
          <a:p>
            <a:r>
              <a:rPr lang="en-US" sz="1400" dirty="0" smtClean="0"/>
              <a:t> Positions on nanometer scale (~30nm)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Movement in millisecond scale (~10ms)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732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043564" y="1545076"/>
            <a:ext cx="2247900" cy="2709900"/>
          </a:xfrm>
        </p:spPr>
        <p:txBody>
          <a:bodyPr/>
          <a:lstStyle/>
          <a:p>
            <a:r>
              <a:rPr lang="en-US" dirty="0" smtClean="0"/>
              <a:t> Super-resolution single molecule imaging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9" name="sample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5757" y="1349955"/>
            <a:ext cx="2981408" cy="297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82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043564" y="1545076"/>
            <a:ext cx="2247900" cy="2709900"/>
          </a:xfrm>
        </p:spPr>
        <p:txBody>
          <a:bodyPr/>
          <a:lstStyle/>
          <a:p>
            <a:r>
              <a:rPr lang="en-US" dirty="0" smtClean="0"/>
              <a:t> Super-resolution single molecule imaging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16" name="Shape 214"/>
          <p:cNvSpPr txBox="1">
            <a:spLocks/>
          </p:cNvSpPr>
          <p:nvPr/>
        </p:nvSpPr>
        <p:spPr>
          <a:xfrm>
            <a:off x="5861747" y="1051332"/>
            <a:ext cx="2549427" cy="246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Font typeface="Roboto Condensed Light"/>
              <a:buNone/>
            </a:pPr>
            <a:r>
              <a:rPr lang="en-US" sz="1400" i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With thresholding</a:t>
            </a:r>
            <a:endParaRPr lang="en" sz="1400" i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7" name="sampel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5757" y="1349954"/>
            <a:ext cx="2981408" cy="298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38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043564" y="1545076"/>
            <a:ext cx="2247900" cy="2709900"/>
          </a:xfrm>
        </p:spPr>
        <p:txBody>
          <a:bodyPr/>
          <a:lstStyle/>
          <a:p>
            <a:r>
              <a:rPr lang="en-US" dirty="0" smtClean="0"/>
              <a:t> Super-resolution single molecule imaging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27" y="1423284"/>
            <a:ext cx="2272261" cy="32132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475" y="2630259"/>
            <a:ext cx="4799963" cy="162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24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043564" y="1545076"/>
            <a:ext cx="2247900" cy="2709900"/>
          </a:xfrm>
        </p:spPr>
        <p:txBody>
          <a:bodyPr/>
          <a:lstStyle/>
          <a:p>
            <a:r>
              <a:rPr lang="en-US" dirty="0" smtClean="0"/>
              <a:t> Super-resolution single molecule imaging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5540651" y="1545076"/>
            <a:ext cx="2247900" cy="2709900"/>
          </a:xfrm>
        </p:spPr>
        <p:txBody>
          <a:bodyPr/>
          <a:lstStyle/>
          <a:p>
            <a:r>
              <a:rPr lang="en-US" dirty="0" smtClean="0"/>
              <a:t> Mechanistic and conceptual models for underlying cell processes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Chevron 7"/>
          <p:cNvSpPr/>
          <p:nvPr/>
        </p:nvSpPr>
        <p:spPr>
          <a:xfrm>
            <a:off x="5291692" y="1710627"/>
            <a:ext cx="256909" cy="777240"/>
          </a:xfrm>
          <a:prstGeom prst="chevron">
            <a:avLst>
              <a:gd name="adj" fmla="val 685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59198" y="2462587"/>
            <a:ext cx="7137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?</a:t>
            </a:r>
            <a:endParaRPr lang="en" sz="4000" dirty="0">
              <a:solidFill>
                <a:schemeClr val="accent6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89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97" y="1355894"/>
            <a:ext cx="4849077" cy="369162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569636" y="2871540"/>
            <a:ext cx="2792064" cy="1184745"/>
          </a:xfrm>
        </p:spPr>
        <p:txBody>
          <a:bodyPr/>
          <a:lstStyle/>
          <a:p>
            <a:r>
              <a:rPr lang="en-US" sz="1800" dirty="0" smtClean="0"/>
              <a:t> High performance compute cluster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File server and remote workstation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474" y="1902077"/>
            <a:ext cx="2822989" cy="8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58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3345" r="6272" b="3940"/>
          <a:stretch/>
        </p:blipFill>
        <p:spPr>
          <a:xfrm>
            <a:off x="453226" y="1368513"/>
            <a:ext cx="6488264" cy="3708845"/>
          </a:xfrm>
          <a:prstGeom prst="rect">
            <a:avLst/>
          </a:prstGeom>
        </p:spPr>
      </p:pic>
      <p:sp>
        <p:nvSpPr>
          <p:cNvPr id="8" name="Shape 214"/>
          <p:cNvSpPr txBox="1">
            <a:spLocks/>
          </p:cNvSpPr>
          <p:nvPr/>
        </p:nvSpPr>
        <p:spPr>
          <a:xfrm>
            <a:off x="6941490" y="2879260"/>
            <a:ext cx="1993980" cy="246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Font typeface="Roboto Condensed Light"/>
              <a:buNone/>
            </a:pPr>
            <a:r>
              <a:rPr lang="en-US" sz="1400" i="1" smtClean="0">
                <a:latin typeface="Franklin Gothic Heavy" charset="0"/>
                <a:ea typeface="Franklin Gothic Heavy" charset="0"/>
                <a:cs typeface="Franklin Gothic Heavy" charset="0"/>
              </a:rPr>
              <a:t>~ 8000 lines of code</a:t>
            </a:r>
            <a:endParaRPr lang="en" sz="1400" i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759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267</Words>
  <Application>Microsoft Macintosh PowerPoint</Application>
  <PresentationFormat>On-screen Show (16:9)</PresentationFormat>
  <Paragraphs>99</Paragraphs>
  <Slides>26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Arvo</vt:lpstr>
      <vt:lpstr>Franklin Gothic Heavy</vt:lpstr>
      <vt:lpstr>Franklin Gothic Heavy Regular</vt:lpstr>
      <vt:lpstr>Roboto Condensed</vt:lpstr>
      <vt:lpstr>Roboto Condensed Light</vt:lpstr>
      <vt:lpstr>Arial</vt:lpstr>
      <vt:lpstr>Salerio template</vt:lpstr>
      <vt:lpstr>High-Performance Software Pipeline for Single Molecule Tracking Data </vt:lpstr>
      <vt:lpstr>General Overview</vt:lpstr>
      <vt:lpstr>General Overview</vt:lpstr>
      <vt:lpstr>General Overview</vt:lpstr>
      <vt:lpstr>General Overview</vt:lpstr>
      <vt:lpstr>General Overview</vt:lpstr>
      <vt:lpstr>General Overview</vt:lpstr>
      <vt:lpstr>Preliminary Setup</vt:lpstr>
      <vt:lpstr>The Software</vt:lpstr>
      <vt:lpstr>Reading Single Molecule Tracks</vt:lpstr>
      <vt:lpstr>Reading Single Molecule Tracks</vt:lpstr>
      <vt:lpstr>Reading Single Molecule Tracks</vt:lpstr>
      <vt:lpstr>Refining Data</vt:lpstr>
      <vt:lpstr>Refining Data</vt:lpstr>
      <vt:lpstr>Refining Data</vt:lpstr>
      <vt:lpstr>Refining Data</vt:lpstr>
      <vt:lpstr>Refining Data</vt:lpstr>
      <vt:lpstr>Refining Data</vt:lpstr>
      <vt:lpstr>Analyzing Data</vt:lpstr>
      <vt:lpstr>Analyzing Data</vt:lpstr>
      <vt:lpstr>Analyzing Data</vt:lpstr>
      <vt:lpstr>Analyzing Data</vt:lpstr>
      <vt:lpstr>Analyzing Data</vt:lpstr>
      <vt:lpstr>Analyzing Data</vt:lpstr>
      <vt:lpstr>Discussion</vt:lpstr>
      <vt:lpstr>Acknowledgements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High-Performance Software Pipeline for Single Molecule Tracking Data</dc:title>
  <cp:lastModifiedBy>Sun Jay Yoo</cp:lastModifiedBy>
  <cp:revision>20</cp:revision>
  <dcterms:modified xsi:type="dcterms:W3CDTF">2017-12-04T20:13:16Z</dcterms:modified>
</cp:coreProperties>
</file>